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8" r:id="rId3"/>
    <p:sldId id="265" r:id="rId4"/>
    <p:sldId id="257" r:id="rId5"/>
    <p:sldId id="264" r:id="rId6"/>
    <p:sldId id="270" r:id="rId7"/>
    <p:sldId id="269" r:id="rId8"/>
    <p:sldId id="263" r:id="rId9"/>
    <p:sldId id="262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2A59"/>
    <a:srgbClr val="FAF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87" autoAdjust="0"/>
    <p:restoredTop sz="94660"/>
  </p:normalViewPr>
  <p:slideViewPr>
    <p:cSldViewPr>
      <p:cViewPr varScale="1">
        <p:scale>
          <a:sx n="65" d="100"/>
          <a:sy n="65" d="100"/>
        </p:scale>
        <p:origin x="68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3" d="100"/>
          <a:sy n="53" d="100"/>
        </p:scale>
        <p:origin x="-286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165CC-11A6-494C-AF09-F1419873FEE0}" type="datetimeFigureOut">
              <a:rPr lang="en-US" smtClean="0"/>
              <a:t>3/31/2016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00966-D917-44D0-B101-DEB4237F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3850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AC179-A96C-4C88-9091-6539A8D19922}" type="datetimeFigureOut">
              <a:rPr lang="en-US" smtClean="0"/>
              <a:t>3/31/2016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83C941-EAF8-4602-9D33-FB185143E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036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microsoft.com/office/2007/relationships/hdphoto" Target="../media/hdphoto4.wdp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5.wdp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 userDrawn="1"/>
        </p:nvSpPr>
        <p:spPr>
          <a:xfrm>
            <a:off x="3695733" y="260648"/>
            <a:ext cx="8016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GB" sz="4000" cap="smal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239350" y="116632"/>
            <a:ext cx="11713301" cy="4824536"/>
          </a:xfrm>
          <a:prstGeom prst="rect">
            <a:avLst/>
          </a:prstGeom>
          <a:gradFill flip="none" rotWithShape="1">
            <a:gsLst>
              <a:gs pos="0">
                <a:srgbClr val="5C2A59">
                  <a:shade val="30000"/>
                  <a:satMod val="115000"/>
                </a:srgbClr>
              </a:gs>
              <a:gs pos="50000">
                <a:srgbClr val="5C2A59">
                  <a:shade val="67500"/>
                  <a:satMod val="115000"/>
                </a:srgbClr>
              </a:gs>
              <a:gs pos="100000">
                <a:srgbClr val="5C2A5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solidFill>
              <a:srgbClr val="621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239350" y="5229200"/>
            <a:ext cx="11713301" cy="1440160"/>
          </a:xfrm>
          <a:prstGeom prst="rect">
            <a:avLst/>
          </a:prstGeom>
          <a:solidFill>
            <a:schemeClr val="bg1"/>
          </a:solidFill>
          <a:ln>
            <a:solidFill>
              <a:srgbClr val="621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532364" y="5706566"/>
            <a:ext cx="10081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This </a:t>
            </a:r>
            <a:r>
              <a:rPr lang="en-US" sz="1400" dirty="0"/>
              <a:t>project has received  funding from the European Union’s Seventh Framework </a:t>
            </a:r>
            <a:r>
              <a:rPr lang="en-US" sz="1400" dirty="0" err="1"/>
              <a:t>Programme</a:t>
            </a:r>
            <a:r>
              <a:rPr lang="en-US" sz="1400" dirty="0"/>
              <a:t> for research, technological development and demonstration under grant agreement n° 607798</a:t>
            </a:r>
          </a:p>
        </p:txBody>
      </p:sp>
      <p:pic>
        <p:nvPicPr>
          <p:cNvPr id="24" name="Picture 3" descr="C:\Users\albiero\Desktop\imgres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2297" y="5706567"/>
            <a:ext cx="972623" cy="48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C:\Users\albiero\Desktop\Driver Logo b-01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776" y="476672"/>
            <a:ext cx="8240139" cy="2657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/>
          <p:cNvSpPr txBox="1"/>
          <p:nvPr userDrawn="1"/>
        </p:nvSpPr>
        <p:spPr>
          <a:xfrm>
            <a:off x="5039883" y="2780929"/>
            <a:ext cx="6240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800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Driv</a:t>
            </a:r>
            <a:r>
              <a:rPr lang="en-GB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ing Innovation in Crisis Management for </a:t>
            </a:r>
            <a:r>
              <a:rPr lang="en-GB" sz="1800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E</a:t>
            </a:r>
            <a:r>
              <a:rPr lang="en-GB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uropean </a:t>
            </a:r>
            <a:r>
              <a:rPr lang="en-GB" sz="1800" b="1" i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R</a:t>
            </a:r>
            <a:r>
              <a:rPr lang="en-GB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esilience</a:t>
            </a:r>
            <a:endParaRPr lang="en-GB" sz="1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7" name="Title 26"/>
          <p:cNvSpPr>
            <a:spLocks noGrp="1"/>
          </p:cNvSpPr>
          <p:nvPr>
            <p:ph type="title"/>
          </p:nvPr>
        </p:nvSpPr>
        <p:spPr>
          <a:xfrm>
            <a:off x="609600" y="3717032"/>
            <a:ext cx="10972800" cy="1080120"/>
          </a:xfrm>
          <a:prstGeom prst="rect">
            <a:avLst/>
          </a:prstGeom>
        </p:spPr>
        <p:txBody>
          <a:bodyPr/>
          <a:lstStyle>
            <a:lvl1pPr algn="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80603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844826"/>
            <a:ext cx="7315200" cy="4392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F7360-1807-4746-9B70-7749FF2049C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979851" y="44624"/>
            <a:ext cx="10972800" cy="1143000"/>
          </a:xfrm>
          <a:prstGeom prst="rect">
            <a:avLst/>
          </a:prstGeom>
        </p:spPr>
        <p:txBody>
          <a:bodyPr anchor="ctr"/>
          <a:lstStyle>
            <a:lvl1pPr algn="r">
              <a:defRPr lang="en-US" sz="3000" b="1" cap="small" baseline="0" dirty="0">
                <a:solidFill>
                  <a:srgbClr val="FAF5E6"/>
                </a:solidFill>
              </a:defRPr>
            </a:lvl1pPr>
          </a:lstStyle>
          <a:p>
            <a:pPr lvl="0" algn="r"/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979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rgbClr val="FAF5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239350" y="188640"/>
            <a:ext cx="11713301" cy="936104"/>
          </a:xfrm>
          <a:prstGeom prst="rect">
            <a:avLst/>
          </a:prstGeom>
          <a:solidFill>
            <a:schemeClr val="bg1"/>
          </a:solidFill>
          <a:ln>
            <a:solidFill>
              <a:srgbClr val="621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Isosceles Triangle 4"/>
          <p:cNvSpPr/>
          <p:nvPr userDrawn="1"/>
        </p:nvSpPr>
        <p:spPr>
          <a:xfrm rot="10800000">
            <a:off x="1583499" y="764705"/>
            <a:ext cx="2400267" cy="90010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Rectangle 14"/>
          <p:cNvSpPr/>
          <p:nvPr userDrawn="1"/>
        </p:nvSpPr>
        <p:spPr>
          <a:xfrm>
            <a:off x="6115744" y="1124744"/>
            <a:ext cx="5853040" cy="5472608"/>
          </a:xfrm>
          <a:prstGeom prst="rect">
            <a:avLst/>
          </a:prstGeom>
          <a:ln>
            <a:solidFill>
              <a:srgbClr val="5C2A59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8800"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266916" y="2348880"/>
            <a:ext cx="5760640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prstClr val="white"/>
                </a:solidFill>
                <a:latin typeface="Tw Cen MT"/>
              </a:rPr>
              <a:t>Time has come to drive </a:t>
            </a:r>
            <a:r>
              <a:rPr lang="fr-FR" sz="6600" b="1" dirty="0">
                <a:solidFill>
                  <a:prstClr val="white"/>
                </a:solidFill>
                <a:latin typeface="Tw Cen MT"/>
              </a:rPr>
              <a:t>innovation</a:t>
            </a:r>
            <a:r>
              <a:rPr lang="fr-FR" sz="6000" dirty="0">
                <a:solidFill>
                  <a:prstClr val="white"/>
                </a:solidFill>
                <a:latin typeface="Tw Cen MT"/>
              </a:rPr>
              <a:t> </a:t>
            </a:r>
          </a:p>
          <a:p>
            <a:pPr algn="ctr"/>
            <a:r>
              <a:rPr lang="fr-FR" sz="2400" dirty="0">
                <a:solidFill>
                  <a:prstClr val="white"/>
                </a:solidFill>
                <a:latin typeface="Tw Cen MT"/>
              </a:rPr>
              <a:t>in </a:t>
            </a:r>
          </a:p>
          <a:p>
            <a:pPr algn="ctr"/>
            <a:r>
              <a:rPr lang="fr-FR" sz="3200" b="1" dirty="0" err="1">
                <a:solidFill>
                  <a:prstClr val="white"/>
                </a:solidFill>
                <a:latin typeface="Tw Cen MT"/>
              </a:rPr>
              <a:t>Crisis</a:t>
            </a:r>
            <a:r>
              <a:rPr lang="fr-FR" sz="3200" b="1" dirty="0">
                <a:solidFill>
                  <a:prstClr val="white"/>
                </a:solidFill>
                <a:latin typeface="Tw Cen MT"/>
              </a:rPr>
              <a:t> Management</a:t>
            </a:r>
            <a:r>
              <a:rPr lang="fr-FR" sz="2400" b="1" dirty="0">
                <a:solidFill>
                  <a:prstClr val="white"/>
                </a:solidFill>
                <a:latin typeface="Tw Cen MT"/>
              </a:rPr>
              <a:t> </a:t>
            </a:r>
          </a:p>
          <a:p>
            <a:pPr algn="ctr"/>
            <a:r>
              <a:rPr lang="fr-FR" sz="2400" dirty="0">
                <a:solidFill>
                  <a:prstClr val="white"/>
                </a:solidFill>
                <a:latin typeface="Tw Cen MT"/>
              </a:rPr>
              <a:t>for </a:t>
            </a:r>
          </a:p>
          <a:p>
            <a:pPr algn="ctr"/>
            <a:r>
              <a:rPr lang="fr-FR" sz="3200" b="1" dirty="0" err="1">
                <a:solidFill>
                  <a:prstClr val="white"/>
                </a:solidFill>
                <a:latin typeface="Tw Cen MT"/>
              </a:rPr>
              <a:t>European</a:t>
            </a:r>
            <a:r>
              <a:rPr lang="fr-FR" sz="3200" b="1" dirty="0">
                <a:solidFill>
                  <a:prstClr val="white"/>
                </a:solidFill>
                <a:latin typeface="Tw Cen MT"/>
              </a:rPr>
              <a:t> </a:t>
            </a:r>
            <a:r>
              <a:rPr lang="fr-FR" sz="3200" b="1" dirty="0" err="1">
                <a:solidFill>
                  <a:prstClr val="white"/>
                </a:solidFill>
                <a:latin typeface="Tw Cen MT"/>
              </a:rPr>
              <a:t>Resilience</a:t>
            </a:r>
            <a:r>
              <a:rPr lang="fr-FR" sz="3200" b="1" dirty="0">
                <a:solidFill>
                  <a:prstClr val="white"/>
                </a:solidFill>
                <a:latin typeface="Tw Cen MT"/>
              </a:rPr>
              <a:t> </a:t>
            </a:r>
            <a:endParaRPr lang="en-US" sz="3200" b="1" dirty="0">
              <a:solidFill>
                <a:prstClr val="white"/>
              </a:solidFill>
              <a:latin typeface="Tw Cen MT"/>
            </a:endParaRPr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6515743" y="1226781"/>
            <a:ext cx="1277864" cy="958398"/>
            <a:chOff x="5051198" y="1859907"/>
            <a:chExt cx="958398" cy="958398"/>
          </a:xfrm>
        </p:grpSpPr>
        <p:pic>
          <p:nvPicPr>
            <p:cNvPr id="22" name="Picture 8" descr="C:\Users\albiero\Desktop\device-tablet-ipad-horizontal-glyph-128.png"/>
            <p:cNvPicPr>
              <a:picLocks noChangeAspect="1" noChangeArrowheads="1"/>
            </p:cNvPicPr>
            <p:nvPr/>
          </p:nvPicPr>
          <p:blipFill>
            <a:blip r:embed="rId3">
              <a:duotone>
                <a:srgbClr val="5C2A59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1198" y="1859907"/>
              <a:ext cx="958398" cy="9583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9" descr="C:\Users\albiero\Desktop\141-128.png"/>
            <p:cNvPicPr>
              <a:picLocks noChangeAspect="1" noChangeArrowheads="1"/>
            </p:cNvPicPr>
            <p:nvPr/>
          </p:nvPicPr>
          <p:blipFill>
            <a:blip r:embed="rId4">
              <a:duotone>
                <a:srgbClr val="5C2A59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195598">
              <a:off x="5182636" y="2105333"/>
              <a:ext cx="657942" cy="6579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5" name="TextBox 24"/>
          <p:cNvSpPr txBox="1"/>
          <p:nvPr userDrawn="1"/>
        </p:nvSpPr>
        <p:spPr>
          <a:xfrm>
            <a:off x="8062152" y="1484785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5C2A59"/>
                </a:solidFill>
                <a:latin typeface="Tw Cen MT"/>
              </a:rPr>
              <a:t>driver-project.eu</a:t>
            </a:r>
            <a:endParaRPr lang="en-US" sz="2400" b="1" dirty="0">
              <a:solidFill>
                <a:srgbClr val="5C2A59"/>
              </a:solidFill>
              <a:latin typeface="Tw Cen MT"/>
            </a:endParaRPr>
          </a:p>
        </p:txBody>
      </p:sp>
      <p:pic>
        <p:nvPicPr>
          <p:cNvPr id="26" name="Picture 10" descr="C:\Users\albiero\Desktop\519948-008_Mail-128.png"/>
          <p:cNvPicPr>
            <a:picLocks noChangeAspect="1" noChangeArrowheads="1"/>
          </p:cNvPicPr>
          <p:nvPr userDrawn="1"/>
        </p:nvPicPr>
        <p:blipFill>
          <a:blip r:embed="rId5">
            <a:duotone>
              <a:srgbClr val="5C2A59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698" y="2492897"/>
            <a:ext cx="1325268" cy="993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/>
          <p:cNvSpPr txBox="1"/>
          <p:nvPr userDrawn="1"/>
        </p:nvSpPr>
        <p:spPr>
          <a:xfrm>
            <a:off x="8082752" y="2638654"/>
            <a:ext cx="4061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dirty="0" err="1">
                <a:solidFill>
                  <a:srgbClr val="5C2A59"/>
                </a:solidFill>
                <a:latin typeface="Tw Cen MT"/>
              </a:rPr>
              <a:t>Coordinator</a:t>
            </a:r>
            <a:r>
              <a:rPr lang="fr-FR" sz="1800" b="1" dirty="0">
                <a:solidFill>
                  <a:srgbClr val="5C2A59"/>
                </a:solidFill>
                <a:latin typeface="Tw Cen MT"/>
              </a:rPr>
              <a:t>: Fernando Kraus fernando.kraus@atos.net</a:t>
            </a:r>
          </a:p>
        </p:txBody>
      </p:sp>
      <p:pic>
        <p:nvPicPr>
          <p:cNvPr id="30" name="Picture 2" descr="C:\Users\albiero\Desktop\linkedin2-128.png"/>
          <p:cNvPicPr>
            <a:picLocks noChangeAspect="1" noChangeArrowheads="1"/>
          </p:cNvPicPr>
          <p:nvPr userDrawn="1"/>
        </p:nvPicPr>
        <p:blipFill>
          <a:blip r:embed="rId6">
            <a:duotone>
              <a:srgbClr val="5C2A59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43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899" y="3744453"/>
            <a:ext cx="1019556" cy="764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/>
          <p:cNvSpPr txBox="1"/>
          <p:nvPr userDrawn="1"/>
        </p:nvSpPr>
        <p:spPr>
          <a:xfrm>
            <a:off x="8208235" y="3926731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5C2A59"/>
                </a:solidFill>
                <a:latin typeface="Tw Cen MT"/>
              </a:rPr>
              <a:t>DRIVER-PROJECT</a:t>
            </a:r>
            <a:endParaRPr lang="en-US" sz="2000" b="1" dirty="0">
              <a:solidFill>
                <a:srgbClr val="5C2A59"/>
              </a:solidFill>
              <a:latin typeface="Tw Cen MT"/>
            </a:endParaRPr>
          </a:p>
        </p:txBody>
      </p:sp>
      <p:pic>
        <p:nvPicPr>
          <p:cNvPr id="32" name="Picture 6" descr="C:\Users\albiero\Desktop\twitter_online_social_media-128.png"/>
          <p:cNvPicPr>
            <a:picLocks noChangeAspect="1" noChangeArrowheads="1"/>
          </p:cNvPicPr>
          <p:nvPr userDrawn="1"/>
        </p:nvPicPr>
        <p:blipFill>
          <a:blip r:embed="rId8">
            <a:duotone>
              <a:srgbClr val="5C2A59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900" y="4797152"/>
            <a:ext cx="1019555" cy="764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 userDrawn="1"/>
        </p:nvSpPr>
        <p:spPr>
          <a:xfrm>
            <a:off x="8208235" y="4797152"/>
            <a:ext cx="37444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5C2A59"/>
                </a:solidFill>
                <a:latin typeface="Tw Cen MT"/>
              </a:rPr>
              <a:t>@DRIVER_PROJECT</a:t>
            </a:r>
          </a:p>
          <a:p>
            <a:r>
              <a:rPr lang="fr-FR" sz="2000" b="1" dirty="0">
                <a:solidFill>
                  <a:srgbClr val="5C2A59"/>
                </a:solidFill>
                <a:latin typeface="Tw Cen MT"/>
              </a:rPr>
              <a:t>#DRIVER</a:t>
            </a:r>
            <a:endParaRPr lang="en-US" sz="2000" b="1" dirty="0">
              <a:solidFill>
                <a:srgbClr val="5C2A59"/>
              </a:solidFill>
              <a:latin typeface="Tw Cen MT"/>
            </a:endParaRPr>
          </a:p>
        </p:txBody>
      </p:sp>
      <p:pic>
        <p:nvPicPr>
          <p:cNvPr id="34" name="Picture 7" descr="C:\Users\albiero\Desktop\video-youtube-128.png"/>
          <p:cNvPicPr>
            <a:picLocks noChangeAspect="1" noChangeArrowheads="1"/>
          </p:cNvPicPr>
          <p:nvPr userDrawn="1"/>
        </p:nvPicPr>
        <p:blipFill>
          <a:blip r:embed="rId9">
            <a:duotone>
              <a:srgbClr val="5C2A59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898" y="5843992"/>
            <a:ext cx="1019556" cy="609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/>
          <p:cNvSpPr txBox="1"/>
          <p:nvPr userDrawn="1"/>
        </p:nvSpPr>
        <p:spPr>
          <a:xfrm>
            <a:off x="8304245" y="5949280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5C2A59"/>
                </a:solidFill>
                <a:latin typeface="Tw Cen MT"/>
              </a:rPr>
              <a:t>Driver Project</a:t>
            </a:r>
            <a:endParaRPr lang="en-US" sz="2000" b="1" dirty="0">
              <a:solidFill>
                <a:srgbClr val="5C2A59"/>
              </a:solidFill>
              <a:latin typeface="Tw Cen MT"/>
            </a:endParaRPr>
          </a:p>
        </p:txBody>
      </p:sp>
      <p:sp>
        <p:nvSpPr>
          <p:cNvPr id="20" name="Title 8"/>
          <p:cNvSpPr>
            <a:spLocks noGrp="1"/>
          </p:cNvSpPr>
          <p:nvPr>
            <p:ph type="title" hasCustomPrompt="1"/>
          </p:nvPr>
        </p:nvSpPr>
        <p:spPr>
          <a:xfrm>
            <a:off x="911424" y="44624"/>
            <a:ext cx="10972800" cy="1143000"/>
          </a:xfrm>
          <a:prstGeom prst="rect">
            <a:avLst/>
          </a:prstGeom>
        </p:spPr>
        <p:txBody>
          <a:bodyPr anchor="ctr"/>
          <a:lstStyle>
            <a:lvl1pPr algn="r">
              <a:defRPr lang="en-US" sz="3200" b="1" cap="small" baseline="0" dirty="0">
                <a:solidFill>
                  <a:srgbClr val="5C2A59"/>
                </a:solidFill>
              </a:defRPr>
            </a:lvl1pPr>
          </a:lstStyle>
          <a:p>
            <a:pPr lvl="0" algn="r"/>
            <a:r>
              <a:rPr lang="en-US" dirty="0" smtClean="0"/>
              <a:t>Get involved!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242960" y="1124744"/>
            <a:ext cx="5853040" cy="5472608"/>
          </a:xfrm>
          <a:prstGeom prst="rect">
            <a:avLst/>
          </a:prstGeom>
          <a:gradFill flip="none" rotWithShape="1">
            <a:gsLst>
              <a:gs pos="0">
                <a:srgbClr val="5C2A59">
                  <a:shade val="30000"/>
                  <a:satMod val="115000"/>
                </a:srgbClr>
              </a:gs>
              <a:gs pos="50000">
                <a:srgbClr val="5C2A59">
                  <a:shade val="67500"/>
                  <a:satMod val="115000"/>
                </a:srgbClr>
              </a:gs>
              <a:gs pos="100000">
                <a:srgbClr val="5C2A5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solidFill>
              <a:srgbClr val="621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2348660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239350" y="188640"/>
            <a:ext cx="11713301" cy="4824536"/>
          </a:xfrm>
          <a:prstGeom prst="rect">
            <a:avLst/>
          </a:prstGeom>
          <a:gradFill flip="none" rotWithShape="1">
            <a:gsLst>
              <a:gs pos="0">
                <a:srgbClr val="5C2A59">
                  <a:shade val="30000"/>
                  <a:satMod val="115000"/>
                </a:srgbClr>
              </a:gs>
              <a:gs pos="50000">
                <a:srgbClr val="5C2A59">
                  <a:shade val="67500"/>
                  <a:satMod val="115000"/>
                </a:srgbClr>
              </a:gs>
              <a:gs pos="100000">
                <a:srgbClr val="5C2A5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solidFill>
              <a:srgbClr val="621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2" descr="C:\Users\albiero\Desktop\Picture1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651" y="3316223"/>
            <a:ext cx="11808000" cy="3404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Users\albiero\Desktop\Driver Logo b-01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904" y="271172"/>
            <a:ext cx="7144405" cy="230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 userDrawn="1"/>
        </p:nvSpPr>
        <p:spPr>
          <a:xfrm>
            <a:off x="645069" y="2217638"/>
            <a:ext cx="111322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000" dirty="0">
                <a:solidFill>
                  <a:prstClr val="white"/>
                </a:solidFill>
                <a:latin typeface="Tw Cen MT"/>
              </a:rPr>
              <a:t>Thank you for your attention</a:t>
            </a:r>
            <a:endParaRPr lang="en-US" sz="4800" dirty="0">
              <a:solidFill>
                <a:prstClr val="white"/>
              </a:solidFill>
              <a:latin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7411071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128000" y="6237643"/>
            <a:ext cx="35560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CB594F22-B5F4-4623-9035-81568E2CA6FD}" type="datetimeFigureOut">
              <a:rPr lang="en-GB" smtClean="0"/>
              <a:pPr/>
              <a:t>31/03/2016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12801" y="6237449"/>
            <a:ext cx="722811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711200" cy="38100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000000"/>
                </a:solidFill>
              </a:defRPr>
            </a:lvl1pPr>
          </a:lstStyle>
          <a:p>
            <a:fld id="{F688983F-F8C9-4A97-BC47-8E8E979F47F5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36567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239350" y="188640"/>
            <a:ext cx="11713301" cy="936104"/>
          </a:xfrm>
          <a:prstGeom prst="rect">
            <a:avLst/>
          </a:prstGeom>
          <a:solidFill>
            <a:schemeClr val="bg1"/>
          </a:solidFill>
          <a:ln>
            <a:solidFill>
              <a:srgbClr val="621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Rectangle 5"/>
          <p:cNvSpPr/>
          <p:nvPr userDrawn="1"/>
        </p:nvSpPr>
        <p:spPr>
          <a:xfrm>
            <a:off x="239350" y="1124744"/>
            <a:ext cx="11713301" cy="5544616"/>
          </a:xfrm>
          <a:prstGeom prst="rect">
            <a:avLst/>
          </a:prstGeom>
          <a:gradFill flip="none" rotWithShape="1">
            <a:gsLst>
              <a:gs pos="0">
                <a:srgbClr val="5C2A59">
                  <a:shade val="30000"/>
                  <a:satMod val="115000"/>
                </a:srgbClr>
              </a:gs>
              <a:gs pos="50000">
                <a:srgbClr val="5C2A59">
                  <a:shade val="67500"/>
                  <a:satMod val="115000"/>
                </a:srgbClr>
              </a:gs>
              <a:gs pos="100000">
                <a:srgbClr val="5C2A5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solidFill>
              <a:srgbClr val="621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 dirty="0"/>
          </a:p>
        </p:txBody>
      </p:sp>
      <p:sp>
        <p:nvSpPr>
          <p:cNvPr id="5" name="Isosceles Triangle 4"/>
          <p:cNvSpPr/>
          <p:nvPr userDrawn="1"/>
        </p:nvSpPr>
        <p:spPr>
          <a:xfrm rot="10800000">
            <a:off x="431371" y="764705"/>
            <a:ext cx="2400267" cy="90010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232228"/>
            <a:ext cx="2844800" cy="365125"/>
          </a:xfrm>
        </p:spPr>
        <p:txBody>
          <a:bodyPr/>
          <a:lstStyle/>
          <a:p>
            <a:fld id="{EC0F7360-1807-4746-9B70-7749FF2049C1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39350" y="1665288"/>
            <a:ext cx="11713301" cy="4500562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bg1"/>
              </a:buClr>
              <a:buSzPct val="70000"/>
              <a:buFont typeface="Wingdings" panose="05000000000000000000" pitchFamily="2" charset="2"/>
              <a:buChar char="q"/>
              <a:defRPr sz="2800">
                <a:solidFill>
                  <a:schemeClr val="bg1"/>
                </a:solidFill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2600">
                <a:solidFill>
                  <a:schemeClr val="bg1"/>
                </a:solidFill>
              </a:defRPr>
            </a:lvl2pPr>
            <a:lvl3pPr marL="1143000" indent="-228600">
              <a:buClr>
                <a:schemeClr val="bg1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3pPr>
            <a:lvl4pPr marL="1600200" indent="-228600">
              <a:buClr>
                <a:schemeClr val="bg1"/>
              </a:buClr>
              <a:buFont typeface="Wingdings" panose="05000000000000000000" pitchFamily="2" charset="2"/>
              <a:buChar char="§"/>
              <a:defRPr sz="2200">
                <a:solidFill>
                  <a:schemeClr val="bg1"/>
                </a:solidFill>
              </a:defRPr>
            </a:lvl4pPr>
            <a:lvl5pPr marL="2057400" indent="-228600">
              <a:buClr>
                <a:schemeClr val="bg1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79851" y="44624"/>
            <a:ext cx="10972800" cy="1143000"/>
          </a:xfrm>
          <a:prstGeom prst="rect">
            <a:avLst/>
          </a:prstGeom>
        </p:spPr>
        <p:txBody>
          <a:bodyPr anchor="ctr"/>
          <a:lstStyle>
            <a:lvl1pPr algn="r">
              <a:defRPr sz="3000" b="1" cap="small" baseline="0">
                <a:solidFill>
                  <a:srgbClr val="5C2A59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162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F7360-1807-4746-9B70-7749FF2049C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13"/>
          <p:cNvSpPr>
            <a:spLocks noGrp="1"/>
          </p:cNvSpPr>
          <p:nvPr>
            <p:ph sz="quarter" idx="13"/>
          </p:nvPr>
        </p:nvSpPr>
        <p:spPr>
          <a:xfrm>
            <a:off x="239350" y="1700808"/>
            <a:ext cx="11713301" cy="4608512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5C2A59"/>
              </a:buClr>
              <a:buSzPct val="70000"/>
              <a:buFont typeface="Wingdings" panose="05000000000000000000" pitchFamily="2" charset="2"/>
              <a:buChar char="q"/>
              <a:defRPr sz="2800">
                <a:solidFill>
                  <a:schemeClr val="tx1"/>
                </a:solidFill>
              </a:defRPr>
            </a:lvl1pPr>
            <a:lvl2pPr marL="800100" indent="-342900">
              <a:buClr>
                <a:srgbClr val="5C2A59"/>
              </a:buClr>
              <a:buSzPct val="100000"/>
              <a:buFont typeface="Wingdings" panose="05000000000000000000" pitchFamily="2" charset="2"/>
              <a:buChar char="§"/>
              <a:defRPr sz="2600">
                <a:solidFill>
                  <a:schemeClr val="tx1"/>
                </a:solidFill>
              </a:defRPr>
            </a:lvl2pPr>
            <a:lvl3pPr marL="1257300" indent="-342900">
              <a:buClr>
                <a:srgbClr val="5C2A59"/>
              </a:buClr>
              <a:buSzPct val="100000"/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</a:defRPr>
            </a:lvl3pPr>
            <a:lvl4pPr marL="1828800" indent="-457200">
              <a:buClr>
                <a:srgbClr val="5C2A59"/>
              </a:buClr>
              <a:buSzPct val="100000"/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</a:defRPr>
            </a:lvl4pPr>
            <a:lvl5pPr marL="2286000" indent="-457200">
              <a:buClr>
                <a:srgbClr val="5C2A59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9851" y="44624"/>
            <a:ext cx="10972800" cy="1143000"/>
          </a:xfrm>
          <a:prstGeom prst="rect">
            <a:avLst/>
          </a:prstGeom>
        </p:spPr>
        <p:txBody>
          <a:bodyPr anchor="ctr"/>
          <a:lstStyle>
            <a:lvl1pPr algn="r">
              <a:defRPr sz="3000" b="1" cap="small" baseline="0">
                <a:solidFill>
                  <a:srgbClr val="FAF5E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06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F7360-1807-4746-9B70-7749FF2049C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clrChange>
              <a:clrFrom>
                <a:srgbClr val="531840">
                  <a:alpha val="89804"/>
                </a:srgbClr>
              </a:clrFrom>
              <a:clrTo>
                <a:srgbClr val="531840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9000" detail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" t="14520" r="4444" b="16155"/>
          <a:stretch/>
        </p:blipFill>
        <p:spPr>
          <a:xfrm>
            <a:off x="2036781" y="2276873"/>
            <a:ext cx="8505715" cy="210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5643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9349" y="1600201"/>
            <a:ext cx="5755051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SzPct val="70000"/>
              <a:buFont typeface="Wingdings" panose="05000000000000000000" pitchFamily="2" charset="2"/>
              <a:buChar char="q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755051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SzPct val="70000"/>
              <a:buFont typeface="Wingdings" panose="05000000000000000000" pitchFamily="2" charset="2"/>
              <a:buChar char="q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F7360-1807-4746-9B70-7749FF2049C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9851" y="44624"/>
            <a:ext cx="10972800" cy="1143000"/>
          </a:xfrm>
          <a:prstGeom prst="rect">
            <a:avLst/>
          </a:prstGeom>
        </p:spPr>
        <p:txBody>
          <a:bodyPr anchor="ctr"/>
          <a:lstStyle>
            <a:lvl1pPr algn="r">
              <a:defRPr lang="en-US" sz="3000" b="1" cap="small" baseline="0" dirty="0">
                <a:solidFill>
                  <a:srgbClr val="FAF5E6"/>
                </a:solidFill>
              </a:defRPr>
            </a:lvl1pPr>
          </a:lstStyle>
          <a:p>
            <a:pPr lvl="0" algn="r"/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756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360" y="1718270"/>
            <a:ext cx="5661157" cy="639762"/>
          </a:xfrm>
          <a:prstGeom prst="rect">
            <a:avLst/>
          </a:prstGeom>
          <a:solidFill>
            <a:srgbClr val="5C2A59"/>
          </a:solidFill>
        </p:spPr>
        <p:txBody>
          <a:bodyPr anchor="ctr"/>
          <a:lstStyle>
            <a:lvl1pPr marL="0" indent="0" algn="ctr">
              <a:buNone/>
              <a:defRPr sz="2400" b="1">
                <a:solidFill>
                  <a:srgbClr val="FAF5E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5360" y="2358032"/>
            <a:ext cx="5661157" cy="395128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SzPct val="70000"/>
              <a:buFont typeface="Wingdings" panose="05000000000000000000" pitchFamily="2" charset="2"/>
              <a:buChar char="q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718270"/>
            <a:ext cx="5663273" cy="630610"/>
          </a:xfrm>
          <a:prstGeom prst="rect">
            <a:avLst/>
          </a:prstGeom>
          <a:solidFill>
            <a:srgbClr val="5C2A59"/>
          </a:solidFill>
        </p:spPr>
        <p:txBody>
          <a:bodyPr anchor="ctr"/>
          <a:lstStyle>
            <a:lvl1pPr marL="0" indent="0" algn="ctr">
              <a:buNone/>
              <a:defRPr sz="2400" b="1">
                <a:solidFill>
                  <a:srgbClr val="FAF5E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58032"/>
            <a:ext cx="5663273" cy="395128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SzPct val="70000"/>
              <a:buFont typeface="Wingdings" panose="05000000000000000000" pitchFamily="2" charset="2"/>
              <a:buChar char="q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F7360-1807-4746-9B70-7749FF2049C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9851" y="44624"/>
            <a:ext cx="10972800" cy="1143000"/>
          </a:xfrm>
          <a:prstGeom prst="rect">
            <a:avLst/>
          </a:prstGeom>
        </p:spPr>
        <p:txBody>
          <a:bodyPr anchor="ctr"/>
          <a:lstStyle>
            <a:lvl1pPr algn="r">
              <a:defRPr lang="en-US" sz="3000" b="1" cap="small" baseline="0" dirty="0">
                <a:solidFill>
                  <a:srgbClr val="FAF5E6"/>
                </a:solidFill>
              </a:defRPr>
            </a:lvl1pPr>
          </a:lstStyle>
          <a:p>
            <a:pPr lvl="0" algn="r"/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0762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F7360-1807-4746-9B70-7749FF2049C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2"/>
          </p:nvPr>
        </p:nvSpPr>
        <p:spPr>
          <a:xfrm>
            <a:off x="239349" y="1772816"/>
            <a:ext cx="2304256" cy="4536504"/>
          </a:xfrm>
          <a:prstGeom prst="rect">
            <a:avLst/>
          </a:prstGeom>
          <a:solidFill>
            <a:srgbClr val="5C2A5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>
                <a:solidFill>
                  <a:schemeClr val="bg1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dirty="0" smtClean="0"/>
              <a:t>Click to edit Master text styles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2735627" y="1844824"/>
            <a:ext cx="9217024" cy="446449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SzPct val="70000"/>
              <a:buFont typeface="Wingdings" panose="05000000000000000000" pitchFamily="2" charset="2"/>
              <a:buChar char="q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9851" y="44624"/>
            <a:ext cx="10972800" cy="1143000"/>
          </a:xfrm>
          <a:prstGeom prst="rect">
            <a:avLst/>
          </a:prstGeom>
        </p:spPr>
        <p:txBody>
          <a:bodyPr anchor="ctr"/>
          <a:lstStyle>
            <a:lvl1pPr algn="r">
              <a:defRPr lang="en-US" sz="3000" b="1" cap="small" baseline="0" dirty="0">
                <a:solidFill>
                  <a:srgbClr val="FAF5E6"/>
                </a:solidFill>
              </a:defRPr>
            </a:lvl1pPr>
          </a:lstStyle>
          <a:p>
            <a:pPr lvl="0" algn="r"/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8039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albiero\Desktop\logos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804" y="1664808"/>
            <a:ext cx="11648017" cy="5076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1007435" y="274638"/>
            <a:ext cx="10972800" cy="706090"/>
          </a:xfrm>
          <a:prstGeom prst="rect">
            <a:avLst/>
          </a:prstGeom>
        </p:spPr>
        <p:txBody>
          <a:bodyPr anchor="ctr"/>
          <a:lstStyle>
            <a:lvl1pPr>
              <a:defRPr lang="en-US" sz="3000" b="1" cap="small" baseline="0" dirty="0">
                <a:solidFill>
                  <a:srgbClr val="FAF5E6"/>
                </a:solidFill>
              </a:defRPr>
            </a:lvl1pPr>
          </a:lstStyle>
          <a:p>
            <a:pPr lvl="0" algn="r"/>
            <a:r>
              <a:rPr lang="en-US" dirty="0" smtClean="0"/>
              <a:t>THE CONSORTIUM MEMBERS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4555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SzPct val="70000"/>
              <a:buFont typeface="Wingdings" panose="05000000000000000000" pitchFamily="2" charset="2"/>
              <a:buChar char="q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5C2A59"/>
              </a:buClr>
              <a:buFont typeface="Wingdings" panose="05000000000000000000" pitchFamily="2" charset="2"/>
              <a:buChar char="§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9DC60-446A-4876-BBA5-D427A0D4A45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9851" y="44624"/>
            <a:ext cx="10972800" cy="1143000"/>
          </a:xfrm>
          <a:prstGeom prst="rect">
            <a:avLst/>
          </a:prstGeom>
        </p:spPr>
        <p:txBody>
          <a:bodyPr anchor="ctr"/>
          <a:lstStyle>
            <a:lvl1pPr algn="r">
              <a:defRPr lang="en-US" sz="3000" b="1" cap="small" baseline="0" dirty="0">
                <a:solidFill>
                  <a:srgbClr val="FAF5E6"/>
                </a:solidFill>
              </a:defRPr>
            </a:lvl1pPr>
          </a:lstStyle>
          <a:p>
            <a:pPr lvl="0" algn="r"/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755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5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F7360-1807-4746-9B70-7749FF2049C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39350" y="188640"/>
            <a:ext cx="11713301" cy="936104"/>
          </a:xfrm>
          <a:prstGeom prst="rect">
            <a:avLst/>
          </a:prstGeom>
          <a:solidFill>
            <a:srgbClr val="5C2A59"/>
          </a:solidFill>
          <a:ln>
            <a:solidFill>
              <a:srgbClr val="621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800" dirty="0"/>
          </a:p>
        </p:txBody>
      </p:sp>
      <p:sp>
        <p:nvSpPr>
          <p:cNvPr id="8" name="Isosceles Triangle 7"/>
          <p:cNvSpPr/>
          <p:nvPr userDrawn="1"/>
        </p:nvSpPr>
        <p:spPr>
          <a:xfrm rot="10800000">
            <a:off x="431371" y="764705"/>
            <a:ext cx="2400267" cy="900103"/>
          </a:xfrm>
          <a:prstGeom prst="triangle">
            <a:avLst/>
          </a:prstGeom>
          <a:solidFill>
            <a:srgbClr val="5C2A59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pic>
        <p:nvPicPr>
          <p:cNvPr id="9" name="Picture 2" descr="C:\Users\albiero\Desktop\Driver Logo b-01.png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 contras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64" y="169999"/>
            <a:ext cx="2658121" cy="857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5104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83" r:id="rId9"/>
    <p:sldLayoutId id="2147483657" r:id="rId10"/>
    <p:sldLayoutId id="2147483684" r:id="rId11"/>
    <p:sldLayoutId id="2147483685" r:id="rId12"/>
    <p:sldLayoutId id="2147483686" r:id="rId13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NOCS/csWeb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z="3200" dirty="0" err="1"/>
              <a:t>csWeb</a:t>
            </a:r>
            <a:r>
              <a:rPr lang="es-ES_tradnl" sz="3200" dirty="0"/>
              <a:t> in Expe42/36</a:t>
            </a:r>
            <a:r>
              <a:rPr lang="es-ES_tradnl" sz="2600" dirty="0"/>
              <a:t/>
            </a:r>
            <a:br>
              <a:rPr lang="es-ES_tradnl" sz="2600" dirty="0"/>
            </a:br>
            <a:r>
              <a:rPr lang="es-ES_tradnl" sz="2600" dirty="0"/>
              <a:t>Erik Vullings, TNO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95103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F7360-1807-4746-9B70-7749FF2049C1}" type="slidenum">
              <a:rPr lang="en-US" smtClean="0"/>
              <a:t>2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GB" dirty="0" err="1" smtClean="0"/>
              <a:t>csWeb</a:t>
            </a:r>
            <a:r>
              <a:rPr lang="en-GB" dirty="0" smtClean="0"/>
              <a:t>, or </a:t>
            </a:r>
            <a:r>
              <a:rPr lang="en-GB" dirty="0" err="1" smtClean="0"/>
              <a:t>CommonSense</a:t>
            </a:r>
            <a:r>
              <a:rPr lang="en-GB" dirty="0" smtClean="0"/>
              <a:t> web app, is an </a:t>
            </a:r>
            <a:r>
              <a:rPr lang="en-GB" b="1" dirty="0" smtClean="0"/>
              <a:t>open source GIS framework</a:t>
            </a:r>
            <a:r>
              <a:rPr lang="en-GB" dirty="0" smtClean="0"/>
              <a:t>. It can be used to easily create your own apps. </a:t>
            </a:r>
          </a:p>
          <a:p>
            <a:r>
              <a:rPr lang="en-GB" dirty="0" smtClean="0"/>
              <a:t>Its strength are in visualising, analysing and modelling of geographic data.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575720" y="1844824"/>
            <a:ext cx="6912768" cy="4464496"/>
          </a:xfrm>
        </p:spPr>
        <p:txBody>
          <a:bodyPr/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Used for</a:t>
            </a:r>
          </a:p>
          <a:p>
            <a:r>
              <a:rPr lang="en-GB" dirty="0" smtClean="0"/>
              <a:t>Common Operational Picture</a:t>
            </a:r>
          </a:p>
          <a:p>
            <a:r>
              <a:rPr lang="en-GB" dirty="0" smtClean="0"/>
              <a:t>Safety and Security operations</a:t>
            </a:r>
          </a:p>
          <a:p>
            <a:r>
              <a:rPr lang="en-GB" dirty="0" smtClean="0"/>
              <a:t>Public Health, Urban Planning &amp; City dashboard</a:t>
            </a:r>
            <a:endParaRPr lang="en-GB" dirty="0"/>
          </a:p>
          <a:p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</a:t>
            </a:r>
            <a:r>
              <a:rPr lang="en-GB" dirty="0" err="1" smtClean="0"/>
              <a:t>csWeb</a:t>
            </a:r>
            <a:endParaRPr lang="en-GB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5881" y="1340768"/>
            <a:ext cx="5452428" cy="2890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703512" y="6396637"/>
            <a:ext cx="3460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</a:t>
            </a:r>
            <a:r>
              <a:rPr lang="en-GB" dirty="0">
                <a:hlinkClick r:id="rId3"/>
              </a:rPr>
              <a:t>github.com/TNOCS/csWeb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9429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csWeb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F7360-1807-4746-9B70-7749FF2049C1}" type="slidenum">
              <a:rPr lang="en-US" smtClean="0"/>
              <a:t>3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263352" y="1772816"/>
            <a:ext cx="2304256" cy="4536504"/>
          </a:xfrm>
        </p:spPr>
        <p:txBody>
          <a:bodyPr/>
          <a:lstStyle/>
          <a:p>
            <a:r>
              <a:rPr lang="en-US" dirty="0" smtClean="0"/>
              <a:t>In a crisis, </a:t>
            </a:r>
            <a:r>
              <a:rPr lang="en-US" b="1" dirty="0" smtClean="0"/>
              <a:t>one </a:t>
            </a:r>
            <a:r>
              <a:rPr lang="en-US" b="1" dirty="0"/>
              <a:t>CM professional</a:t>
            </a:r>
            <a:r>
              <a:rPr lang="en-US" dirty="0"/>
              <a:t> </a:t>
            </a:r>
            <a:r>
              <a:rPr lang="en-US" dirty="0" smtClean="0"/>
              <a:t>often has </a:t>
            </a:r>
            <a:r>
              <a:rPr lang="en-US" dirty="0"/>
              <a:t>to </a:t>
            </a:r>
            <a:r>
              <a:rPr lang="en-US" dirty="0" smtClean="0"/>
              <a:t>manage </a:t>
            </a:r>
            <a:r>
              <a:rPr lang="en-US" b="1" dirty="0"/>
              <a:t>many </a:t>
            </a:r>
            <a:r>
              <a:rPr lang="en-US" b="1" dirty="0" smtClean="0"/>
              <a:t>(geo-) sources of information</a:t>
            </a:r>
            <a:r>
              <a:rPr lang="en-US" dirty="0" smtClean="0"/>
              <a:t>, visualize them to improve SA, as well as analyze </a:t>
            </a:r>
            <a:r>
              <a:rPr lang="en-US" dirty="0"/>
              <a:t>and understand </a:t>
            </a:r>
            <a:r>
              <a:rPr lang="en-US" dirty="0" smtClean="0"/>
              <a:t>their impact (what-if analysis).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 err="1">
                <a:solidFill>
                  <a:srgbClr val="000000"/>
                </a:solidFill>
              </a:rPr>
              <a:t>csWeb</a:t>
            </a:r>
            <a:r>
              <a:rPr lang="en-US" sz="2400" b="1" dirty="0">
                <a:solidFill>
                  <a:srgbClr val="000000"/>
                </a:solidFill>
              </a:rPr>
              <a:t> improves situational awareness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E" sz="2000" dirty="0">
                <a:solidFill>
                  <a:srgbClr val="000000"/>
                </a:solidFill>
              </a:rPr>
              <a:t>Displays static information: Critical infrastructure, risk locations, care and cure institutions, etc.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E" sz="2000" dirty="0">
                <a:solidFill>
                  <a:srgbClr val="000000"/>
                </a:solidFill>
              </a:rPr>
              <a:t>Displays dynamic information: flooding status or simulation, locations of resources, etc.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E" sz="2000" dirty="0">
                <a:solidFill>
                  <a:srgbClr val="000000"/>
                </a:solidFill>
              </a:rPr>
              <a:t>Collaborative editing of map layers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E" sz="2000" dirty="0">
                <a:solidFill>
                  <a:srgbClr val="000000"/>
                </a:solidFill>
              </a:rPr>
              <a:t>Create and show non-geographic content (presentations, logs, event), potentially on a timeline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E" sz="2000" dirty="0">
                <a:solidFill>
                  <a:srgbClr val="000000"/>
                </a:solidFill>
              </a:rPr>
              <a:t>Perform what-if analysis and compute chain-effects of CI failure</a:t>
            </a:r>
          </a:p>
        </p:txBody>
      </p:sp>
    </p:spTree>
    <p:extLst>
      <p:ext uri="{BB962C8B-B14F-4D97-AF65-F5344CB8AC3E}">
        <p14:creationId xmlns:p14="http://schemas.microsoft.com/office/powerpoint/2010/main" val="55841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csWeb</a:t>
            </a:r>
            <a:r>
              <a:rPr lang="en-US" dirty="0" smtClean="0"/>
              <a:t> at a glance</a:t>
            </a:r>
            <a:endParaRPr lang="en-US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8048" y="1791507"/>
            <a:ext cx="3894474" cy="206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590" y="1775377"/>
            <a:ext cx="3970608" cy="2095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590" y="4463606"/>
            <a:ext cx="3949200" cy="2089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8049" y="4388422"/>
            <a:ext cx="3916581" cy="2164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2540046" y="3870437"/>
            <a:ext cx="24802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Dashboards and widgets</a:t>
            </a:r>
            <a:endParaRPr lang="en-GB" dirty="0"/>
          </a:p>
        </p:txBody>
      </p:sp>
      <p:sp>
        <p:nvSpPr>
          <p:cNvPr id="17" name="Rectangle 16"/>
          <p:cNvSpPr/>
          <p:nvPr/>
        </p:nvSpPr>
        <p:spPr>
          <a:xfrm>
            <a:off x="7630323" y="3861048"/>
            <a:ext cx="1651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3D visualization</a:t>
            </a:r>
            <a:endParaRPr lang="en-GB" dirty="0"/>
          </a:p>
        </p:txBody>
      </p:sp>
      <p:sp>
        <p:nvSpPr>
          <p:cNvPr id="18" name="Rectangle 17"/>
          <p:cNvSpPr/>
          <p:nvPr/>
        </p:nvSpPr>
        <p:spPr>
          <a:xfrm>
            <a:off x="2233084" y="6526625"/>
            <a:ext cx="31752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Filtering and styling information</a:t>
            </a:r>
            <a:endParaRPr lang="en-GB" dirty="0"/>
          </a:p>
        </p:txBody>
      </p:sp>
      <p:sp>
        <p:nvSpPr>
          <p:cNvPr id="19" name="Rectangle 18"/>
          <p:cNvSpPr/>
          <p:nvPr/>
        </p:nvSpPr>
        <p:spPr>
          <a:xfrm>
            <a:off x="6336879" y="6517236"/>
            <a:ext cx="4319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Event logs and tooling e.g. accessibility layer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159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7184504" y="4437112"/>
            <a:ext cx="1512168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csWeb</a:t>
            </a:r>
            <a:r>
              <a:rPr lang="en-US" dirty="0" smtClean="0"/>
              <a:t> in EXPE42/36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973996" y="1556792"/>
            <a:ext cx="1512168" cy="93610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csWeb</a:t>
            </a:r>
            <a:endParaRPr lang="en-GB" dirty="0"/>
          </a:p>
        </p:txBody>
      </p:sp>
      <p:sp>
        <p:nvSpPr>
          <p:cNvPr id="50" name="Rounded Rectangle 49"/>
          <p:cNvSpPr/>
          <p:nvPr/>
        </p:nvSpPr>
        <p:spPr>
          <a:xfrm>
            <a:off x="2973996" y="4581128"/>
            <a:ext cx="1512168" cy="93610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csWeb</a:t>
            </a:r>
            <a:r>
              <a:rPr lang="en-GB" dirty="0"/>
              <a:t>-sim</a:t>
            </a:r>
          </a:p>
        </p:txBody>
      </p:sp>
      <p:sp>
        <p:nvSpPr>
          <p:cNvPr id="5" name="Flowchart: Magnetic Disk 4"/>
          <p:cNvSpPr/>
          <p:nvPr/>
        </p:nvSpPr>
        <p:spPr>
          <a:xfrm>
            <a:off x="9048328" y="2966701"/>
            <a:ext cx="1152128" cy="114062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GEO</a:t>
            </a:r>
          </a:p>
          <a:p>
            <a:pPr algn="ctr"/>
            <a:r>
              <a:rPr lang="en-GB" dirty="0"/>
              <a:t>STORE</a:t>
            </a:r>
            <a:endParaRPr lang="en-GB" dirty="0"/>
          </a:p>
        </p:txBody>
      </p:sp>
      <p:sp>
        <p:nvSpPr>
          <p:cNvPr id="51" name="Rounded Rectangle 50"/>
          <p:cNvSpPr/>
          <p:nvPr/>
        </p:nvSpPr>
        <p:spPr>
          <a:xfrm>
            <a:off x="5015880" y="1556792"/>
            <a:ext cx="1584176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Crowdtasker</a:t>
            </a:r>
            <a:endParaRPr lang="en-GB" dirty="0"/>
          </a:p>
        </p:txBody>
      </p:sp>
      <p:sp>
        <p:nvSpPr>
          <p:cNvPr id="55" name="Rounded Rectangle 54"/>
          <p:cNvSpPr/>
          <p:nvPr/>
        </p:nvSpPr>
        <p:spPr>
          <a:xfrm>
            <a:off x="7032104" y="1556792"/>
            <a:ext cx="1512168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MEGO</a:t>
            </a:r>
          </a:p>
          <a:p>
            <a:pPr algn="ctr"/>
            <a:r>
              <a:rPr lang="en-GB" dirty="0"/>
              <a:t>(flooding)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8763968" y="5085185"/>
            <a:ext cx="194054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Flooding</a:t>
            </a:r>
            <a:endParaRPr lang="en-GB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Road accessibility</a:t>
            </a:r>
            <a:endParaRPr lang="en-GB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Train </a:t>
            </a:r>
            <a:r>
              <a:rPr lang="en-GB" sz="1400" dirty="0"/>
              <a:t>accessibility</a:t>
            </a:r>
            <a:endParaRPr lang="en-GB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Electricity </a:t>
            </a:r>
            <a:r>
              <a:rPr lang="en-GB" sz="1400" dirty="0"/>
              <a:t>status</a:t>
            </a:r>
            <a:endParaRPr lang="en-GB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CI status</a:t>
            </a:r>
            <a:endParaRPr lang="en-GB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400" dirty="0"/>
              <a:t>Communications</a:t>
            </a:r>
            <a:endParaRPr lang="en-GB" sz="1400" dirty="0"/>
          </a:p>
        </p:txBody>
      </p:sp>
      <p:sp>
        <p:nvSpPr>
          <p:cNvPr id="64" name="Rounded Rectangle 63"/>
          <p:cNvSpPr/>
          <p:nvPr/>
        </p:nvSpPr>
        <p:spPr>
          <a:xfrm>
            <a:off x="7032104" y="5805264"/>
            <a:ext cx="1512168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Simulation</a:t>
            </a:r>
          </a:p>
          <a:p>
            <a:pPr algn="ctr"/>
            <a:r>
              <a:rPr lang="en-GB" dirty="0"/>
              <a:t>Manager</a:t>
            </a:r>
          </a:p>
        </p:txBody>
      </p:sp>
      <p:cxnSp>
        <p:nvCxnSpPr>
          <p:cNvPr id="10" name="Elbow Connector 9"/>
          <p:cNvCxnSpPr>
            <a:stCxn id="50" idx="3"/>
            <a:endCxn id="64" idx="1"/>
          </p:cNvCxnSpPr>
          <p:nvPr/>
        </p:nvCxnSpPr>
        <p:spPr>
          <a:xfrm>
            <a:off x="4486164" y="5049180"/>
            <a:ext cx="2545940" cy="1224136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/>
          <p:cNvCxnSpPr>
            <a:stCxn id="50" idx="3"/>
            <a:endCxn id="63" idx="1"/>
          </p:cNvCxnSpPr>
          <p:nvPr/>
        </p:nvCxnSpPr>
        <p:spPr>
          <a:xfrm>
            <a:off x="4486164" y="5049180"/>
            <a:ext cx="2545940" cy="12700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/>
          <p:nvPr/>
        </p:nvCxnSpPr>
        <p:spPr>
          <a:xfrm rot="5400000">
            <a:off x="8643058" y="4080546"/>
            <a:ext cx="882551" cy="1080120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62"/>
          <p:cNvSpPr/>
          <p:nvPr/>
        </p:nvSpPr>
        <p:spPr>
          <a:xfrm>
            <a:off x="7032104" y="4581128"/>
            <a:ext cx="1512168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Simulation</a:t>
            </a:r>
            <a:br>
              <a:rPr lang="en-GB" dirty="0"/>
            </a:br>
            <a:r>
              <a:rPr lang="en-GB" dirty="0"/>
              <a:t>Models</a:t>
            </a:r>
            <a:endParaRPr lang="en-GB" dirty="0"/>
          </a:p>
        </p:txBody>
      </p:sp>
      <p:sp>
        <p:nvSpPr>
          <p:cNvPr id="6" name="Cloud 5"/>
          <p:cNvSpPr/>
          <p:nvPr/>
        </p:nvSpPr>
        <p:spPr>
          <a:xfrm>
            <a:off x="4162128" y="2852936"/>
            <a:ext cx="3950096" cy="136815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CIS</a:t>
            </a:r>
            <a:endParaRPr lang="en-GB" sz="3200" dirty="0"/>
          </a:p>
        </p:txBody>
      </p:sp>
      <p:cxnSp>
        <p:nvCxnSpPr>
          <p:cNvPr id="78" name="Curved Connector 77"/>
          <p:cNvCxnSpPr>
            <a:stCxn id="4" idx="2"/>
          </p:cNvCxnSpPr>
          <p:nvPr/>
        </p:nvCxnSpPr>
        <p:spPr>
          <a:xfrm rot="16200000" flipH="1">
            <a:off x="3691781" y="2531195"/>
            <a:ext cx="768332" cy="691734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>
            <a:stCxn id="51" idx="2"/>
            <a:endCxn id="6" idx="3"/>
          </p:cNvCxnSpPr>
          <p:nvPr/>
        </p:nvCxnSpPr>
        <p:spPr>
          <a:xfrm rot="16200000" flipH="1">
            <a:off x="5753441" y="2547424"/>
            <a:ext cx="438265" cy="329208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4" name="Curved Connector 83"/>
          <p:cNvCxnSpPr>
            <a:stCxn id="55" idx="2"/>
          </p:cNvCxnSpPr>
          <p:nvPr/>
        </p:nvCxnSpPr>
        <p:spPr>
          <a:xfrm rot="5400000">
            <a:off x="7489338" y="2705928"/>
            <a:ext cx="511882" cy="85818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Curved Connector 86"/>
          <p:cNvCxnSpPr>
            <a:stCxn id="4" idx="2"/>
            <a:endCxn id="50" idx="0"/>
          </p:cNvCxnSpPr>
          <p:nvPr/>
        </p:nvCxnSpPr>
        <p:spPr>
          <a:xfrm rot="5400000">
            <a:off x="2685964" y="3537012"/>
            <a:ext cx="2088232" cy="12700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2"/>
          </p:cNvCxnSpPr>
          <p:nvPr/>
        </p:nvCxnSpPr>
        <p:spPr>
          <a:xfrm rot="10800000">
            <a:off x="8001268" y="3261228"/>
            <a:ext cx="1047060" cy="275784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4" name="Rectangle 103"/>
          <p:cNvSpPr/>
          <p:nvPr/>
        </p:nvSpPr>
        <p:spPr>
          <a:xfrm rot="16200000">
            <a:off x="1330437" y="2479860"/>
            <a:ext cx="1384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OPERATIONS</a:t>
            </a:r>
            <a:endParaRPr lang="en-GB" dirty="0"/>
          </a:p>
        </p:txBody>
      </p:sp>
      <p:sp>
        <p:nvSpPr>
          <p:cNvPr id="105" name="Rectangle 104"/>
          <p:cNvSpPr/>
          <p:nvPr/>
        </p:nvSpPr>
        <p:spPr>
          <a:xfrm rot="16200000">
            <a:off x="1439728" y="5184458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PLANNING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8307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50" grpId="0" animBg="1"/>
      <p:bldP spid="8" grpId="0"/>
      <p:bldP spid="64" grpId="0" animBg="1"/>
      <p:bldP spid="63" grpId="0" animBg="1"/>
      <p:bldP spid="10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F7360-1807-4746-9B70-7749FF2049C1}" type="slidenum">
              <a:rPr lang="en-US" smtClean="0"/>
              <a:t>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COP view for OPERATIONS</a:t>
            </a:r>
            <a:endParaRPr lang="en-GB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65764" y="1331172"/>
            <a:ext cx="9582763" cy="539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70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BEFORE</a:t>
            </a:r>
            <a:endParaRPr lang="en-GB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35360" y="3138737"/>
            <a:ext cx="5686029" cy="319839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AFTER</a:t>
            </a:r>
            <a:endParaRPr lang="en-GB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025" y="3138289"/>
            <a:ext cx="5686824" cy="3198838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F7360-1807-4746-9B70-7749FF2049C1}" type="slidenum">
              <a:rPr lang="en-US" smtClean="0"/>
              <a:t>7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csWeb </a:t>
            </a:r>
            <a:r>
              <a:rPr lang="de-DE" dirty="0" smtClean="0"/>
              <a:t>SIM view for PLANNING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830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3352" y="188640"/>
            <a:ext cx="11521280" cy="4824536"/>
          </a:xfrm>
          <a:prstGeom prst="rect">
            <a:avLst/>
          </a:prstGeom>
          <a:gradFill flip="none" rotWithShape="1">
            <a:gsLst>
              <a:gs pos="0">
                <a:srgbClr val="5C2A59">
                  <a:shade val="30000"/>
                  <a:satMod val="115000"/>
                </a:srgbClr>
              </a:gs>
              <a:gs pos="50000">
                <a:srgbClr val="5C2A59">
                  <a:shade val="67500"/>
                  <a:satMod val="115000"/>
                </a:srgbClr>
              </a:gs>
              <a:gs pos="100000">
                <a:srgbClr val="5C2A5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solidFill>
              <a:srgbClr val="621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63352" y="5229200"/>
            <a:ext cx="11521280" cy="1440160"/>
          </a:xfrm>
          <a:prstGeom prst="rect">
            <a:avLst/>
          </a:prstGeom>
          <a:solidFill>
            <a:schemeClr val="bg1"/>
          </a:solidFill>
          <a:ln>
            <a:solidFill>
              <a:srgbClr val="6218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495600" y="2609741"/>
            <a:ext cx="834919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400" dirty="0">
                <a:solidFill>
                  <a:schemeClr val="bg1"/>
                </a:solidFill>
              </a:rPr>
              <a:t>Thank you!</a:t>
            </a:r>
          </a:p>
          <a:p>
            <a:pPr algn="r"/>
            <a:endParaRPr lang="en-GB" sz="4400" dirty="0">
              <a:solidFill>
                <a:schemeClr val="bg1"/>
              </a:solidFill>
            </a:endParaRPr>
          </a:p>
          <a:p>
            <a:pPr algn="r"/>
            <a:r>
              <a:rPr lang="en-GB" sz="2600" dirty="0">
                <a:solidFill>
                  <a:schemeClr val="bg1"/>
                </a:solidFill>
              </a:rPr>
              <a:t>Erik Vullings, TNO</a:t>
            </a:r>
          </a:p>
          <a:p>
            <a:pPr algn="r"/>
            <a:endParaRPr lang="en-GB" sz="2600" dirty="0">
              <a:solidFill>
                <a:schemeClr val="bg1"/>
              </a:solidFill>
            </a:endParaRPr>
          </a:p>
          <a:p>
            <a:pPr algn="r"/>
            <a:endParaRPr lang="en-GB" sz="5400" dirty="0">
              <a:solidFill>
                <a:schemeClr val="bg1"/>
              </a:solidFill>
            </a:endParaRPr>
          </a:p>
          <a:p>
            <a:pPr algn="r"/>
            <a:endParaRPr lang="en-US" sz="6600" dirty="0">
              <a:solidFill>
                <a:schemeClr val="bg1"/>
              </a:solidFill>
            </a:endParaRPr>
          </a:p>
        </p:txBody>
      </p:sp>
      <p:pic>
        <p:nvPicPr>
          <p:cNvPr id="1027" name="Picture 3" descr="C:\Users\albiero\Desktop\imgre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9141" y="5706567"/>
            <a:ext cx="729467" cy="48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144191" y="5706566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This </a:t>
            </a:r>
            <a:r>
              <a:rPr lang="en-US" sz="1400" dirty="0"/>
              <a:t>project has received  funding from the European Union’s Seventh Framework </a:t>
            </a:r>
            <a:r>
              <a:rPr lang="en-US" sz="1400" dirty="0" err="1"/>
              <a:t>Programme</a:t>
            </a:r>
            <a:r>
              <a:rPr lang="en-US" sz="1400" dirty="0"/>
              <a:t> for research, technological development and demonstration under grant agreement n° 607798</a:t>
            </a:r>
          </a:p>
        </p:txBody>
      </p:sp>
      <p:pic>
        <p:nvPicPr>
          <p:cNvPr id="10" name="Picture 2" descr="C:\Users\albiero\Desktop\Driver Logo b-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2192" y="332656"/>
            <a:ext cx="6180104" cy="2657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30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1334" y="339651"/>
            <a:ext cx="8157592" cy="63408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fr-FR" dirty="0" err="1" smtClean="0"/>
              <a:t>Get</a:t>
            </a:r>
            <a:r>
              <a:rPr lang="fr-FR" dirty="0" smtClean="0"/>
              <a:t> </a:t>
            </a:r>
            <a:r>
              <a:rPr lang="fr-FR" dirty="0" err="1" smtClean="0"/>
              <a:t>involved</a:t>
            </a:r>
            <a:r>
              <a:rPr lang="fr-FR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19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4">
      <a:dk1>
        <a:sysClr val="windowText" lastClr="000000"/>
      </a:dk1>
      <a:lt1>
        <a:sysClr val="window" lastClr="FFFFFF"/>
      </a:lt1>
      <a:dk2>
        <a:srgbClr val="5C2A59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2">
      <a:majorFont>
        <a:latin typeface="Tw Cen M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4">
    <a:dk1>
      <a:sysClr val="windowText" lastClr="000000"/>
    </a:dk1>
    <a:lt1>
      <a:sysClr val="window" lastClr="FFFFFF"/>
    </a:lt1>
    <a:dk2>
      <a:srgbClr val="5C2A59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269</Words>
  <Application>Microsoft Office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Tw Cen MT</vt:lpstr>
      <vt:lpstr>Wingdings</vt:lpstr>
      <vt:lpstr>Office Theme</vt:lpstr>
      <vt:lpstr>csWeb in Expe42/36 Erik Vullings, TNO</vt:lpstr>
      <vt:lpstr>What is csWeb</vt:lpstr>
      <vt:lpstr>Why csWeb?</vt:lpstr>
      <vt:lpstr>csWeb at a glance</vt:lpstr>
      <vt:lpstr>csWeb in EXPE42/36</vt:lpstr>
      <vt:lpstr>COP view for OPERATIONS</vt:lpstr>
      <vt:lpstr>csWeb SIM view for PLANNING</vt:lpstr>
      <vt:lpstr>PowerPoint Presentation</vt:lpstr>
      <vt:lpstr>Get involved!</vt:lpstr>
    </vt:vector>
  </TitlesOfParts>
  <Company>ARTTIC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Myriam</dc:creator>
  <cp:lastModifiedBy>Vullings, H.J.L.M. (Erik)</cp:lastModifiedBy>
  <cp:revision>162</cp:revision>
  <dcterms:created xsi:type="dcterms:W3CDTF">2016-02-17T14:14:59Z</dcterms:created>
  <dcterms:modified xsi:type="dcterms:W3CDTF">2016-03-31T12:48:17Z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